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Nunito Semi Bold"/>
      <p:regular r:id="rId15"/>
    </p:embeddedFont>
    <p:embeddedFont>
      <p:font typeface="Nunito Semi Bold"/>
      <p:regular r:id="rId16"/>
    </p:embeddedFon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PT Sans"/>
      <p:regular r:id="rId19"/>
    </p:embeddedFont>
    <p:embeddedFont>
      <p:font typeface="PT Sans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4-1.png>
</file>

<file path=ppt/media/image-4-2.png>
</file>

<file path=ppt/media/image-5-1.png>
</file>

<file path=ppt/media/image-6-1.png>
</file>

<file path=ppt/media/image-6-2.png>
</file>

<file path=ppt/media/image-6-3.png>
</file>

<file path=ppt/media/image-6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0243" y="846415"/>
            <a:ext cx="7163514" cy="3445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000"/>
              </a:lnSpc>
              <a:buNone/>
            </a:pPr>
            <a:r>
              <a:rPr lang="en-US" sz="7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아이세이프: 아동학대 감지 AI 시스템</a:t>
            </a:r>
            <a:endParaRPr lang="en-US" sz="7200" dirty="0"/>
          </a:p>
        </p:txBody>
      </p:sp>
      <p:sp>
        <p:nvSpPr>
          <p:cNvPr id="4" name="Text 1"/>
          <p:cNvSpPr/>
          <p:nvPr/>
        </p:nvSpPr>
        <p:spPr>
          <a:xfrm>
            <a:off x="990243" y="4716185"/>
            <a:ext cx="7163514" cy="1358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아이세이프는 표정, 발화, 멍, 기본 특성, 문진 정보, X-ray 분석을 통해 아동학대를 감지하는 AI 시스템입니다. 다양한 데이터를 활용하여 정확하고 신뢰할 수 있는 결과를 제공합니다.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990243" y="6661547"/>
            <a:ext cx="452676" cy="452676"/>
          </a:xfrm>
          <a:prstGeom prst="roundRect">
            <a:avLst>
              <a:gd name="adj" fmla="val 20197858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863" y="6669167"/>
            <a:ext cx="437436" cy="43743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84365" y="6392823"/>
            <a:ext cx="4499134" cy="9903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750" b="1" dirty="0">
                <a:solidFill>
                  <a:srgbClr val="00002E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작성자: 이재영 / 학생 / 의학과 ­</a:t>
            </a:r>
            <a:endParaRPr lang="en-US" sz="2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76643" y="1168360"/>
            <a:ext cx="6657737" cy="832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표정과 발화 분석</a:t>
            </a:r>
            <a:endParaRPr lang="en-US" sz="5200" dirty="0"/>
          </a:p>
        </p:txBody>
      </p:sp>
      <p:sp>
        <p:nvSpPr>
          <p:cNvPr id="4" name="Shape 1"/>
          <p:cNvSpPr/>
          <p:nvPr/>
        </p:nvSpPr>
        <p:spPr>
          <a:xfrm>
            <a:off x="6476643" y="2743200"/>
            <a:ext cx="636627" cy="636627"/>
          </a:xfrm>
          <a:prstGeom prst="roundRect">
            <a:avLst>
              <a:gd name="adj" fmla="val 66669"/>
            </a:avLst>
          </a:prstGeom>
          <a:solidFill>
            <a:srgbClr val="F3F3FF"/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75120" y="2861786"/>
            <a:ext cx="239673" cy="399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3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3100" dirty="0"/>
          </a:p>
        </p:txBody>
      </p:sp>
      <p:sp>
        <p:nvSpPr>
          <p:cNvPr id="6" name="Text 3"/>
          <p:cNvSpPr/>
          <p:nvPr/>
        </p:nvSpPr>
        <p:spPr>
          <a:xfrm>
            <a:off x="7396162" y="2743200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멀티모달 AI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7396162" y="3328987"/>
            <a:ext cx="6243995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표정과 발화를 동시에 분석하여 정확한 감정 판단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6476643" y="4382929"/>
            <a:ext cx="636627" cy="636627"/>
          </a:xfrm>
          <a:prstGeom prst="roundRect">
            <a:avLst>
              <a:gd name="adj" fmla="val 66669"/>
            </a:avLst>
          </a:prstGeom>
          <a:solidFill>
            <a:srgbClr val="F3F3FF"/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675120" y="4501515"/>
            <a:ext cx="239673" cy="399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3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3100" dirty="0"/>
          </a:p>
        </p:txBody>
      </p:sp>
      <p:sp>
        <p:nvSpPr>
          <p:cNvPr id="10" name="Text 7"/>
          <p:cNvSpPr/>
          <p:nvPr/>
        </p:nvSpPr>
        <p:spPr>
          <a:xfrm>
            <a:off x="7396162" y="4382929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한국어 지원</a:t>
            </a:r>
            <a:endParaRPr lang="en-US" sz="2600" dirty="0"/>
          </a:p>
        </p:txBody>
      </p:sp>
      <p:sp>
        <p:nvSpPr>
          <p:cNvPr id="11" name="Text 8"/>
          <p:cNvSpPr/>
          <p:nvPr/>
        </p:nvSpPr>
        <p:spPr>
          <a:xfrm>
            <a:off x="7396162" y="4968716"/>
            <a:ext cx="6243995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한국어 소아 음성 데이터셋으로 fine-tuning 적용</a:t>
            </a:r>
            <a:endParaRPr lang="en-US" sz="2200" dirty="0"/>
          </a:p>
        </p:txBody>
      </p:sp>
      <p:sp>
        <p:nvSpPr>
          <p:cNvPr id="12" name="Shape 9"/>
          <p:cNvSpPr/>
          <p:nvPr/>
        </p:nvSpPr>
        <p:spPr>
          <a:xfrm>
            <a:off x="6476643" y="6022658"/>
            <a:ext cx="636627" cy="636627"/>
          </a:xfrm>
          <a:prstGeom prst="roundRect">
            <a:avLst>
              <a:gd name="adj" fmla="val 66669"/>
            </a:avLst>
          </a:prstGeom>
          <a:solidFill>
            <a:srgbClr val="F3F3FF"/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675120" y="6141244"/>
            <a:ext cx="239673" cy="399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3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3100" dirty="0"/>
          </a:p>
        </p:txBody>
      </p:sp>
      <p:sp>
        <p:nvSpPr>
          <p:cNvPr id="14" name="Text 11"/>
          <p:cNvSpPr/>
          <p:nvPr/>
        </p:nvSpPr>
        <p:spPr>
          <a:xfrm>
            <a:off x="7396162" y="6022658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실현 가능성</a:t>
            </a:r>
            <a:endParaRPr lang="en-US" sz="2600" dirty="0"/>
          </a:p>
        </p:txBody>
      </p:sp>
      <p:sp>
        <p:nvSpPr>
          <p:cNvPr id="15" name="Text 12"/>
          <p:cNvSpPr/>
          <p:nvPr/>
        </p:nvSpPr>
        <p:spPr>
          <a:xfrm>
            <a:off x="7396162" y="6608445"/>
            <a:ext cx="6243995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기존 모델의 임베딩 활용으로 높은 실현 가능성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95826" y="704374"/>
            <a:ext cx="6022538" cy="752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Multi-MAE DER 모델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1264444" y="1840944"/>
            <a:ext cx="30480" cy="5684282"/>
          </a:xfrm>
          <a:prstGeom prst="roundRect">
            <a:avLst>
              <a:gd name="adj" fmla="val 1259652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537156" y="2401491"/>
            <a:ext cx="895826" cy="30480"/>
          </a:xfrm>
          <a:prstGeom prst="roundRect">
            <a:avLst>
              <a:gd name="adj" fmla="val 1259652"/>
            </a:avLst>
          </a:prstGeom>
          <a:solidFill>
            <a:srgbClr val="2D4DF2"/>
          </a:solidFill>
          <a:ln/>
        </p:spPr>
      </p:sp>
      <p:sp>
        <p:nvSpPr>
          <p:cNvPr id="6" name="Shape 3"/>
          <p:cNvSpPr/>
          <p:nvPr/>
        </p:nvSpPr>
        <p:spPr>
          <a:xfrm>
            <a:off x="991731" y="2128838"/>
            <a:ext cx="575905" cy="57590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71277" y="2236113"/>
            <a:ext cx="216813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2687360" y="2096810"/>
            <a:ext cx="3011210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선택 이유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2687360" y="2626638"/>
            <a:ext cx="5560814" cy="819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높은 민감도, 다양한 인종 데이터, 오픈 소스 라이선스, 간편한 훈련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1537156" y="4518065"/>
            <a:ext cx="895826" cy="30480"/>
          </a:xfrm>
          <a:prstGeom prst="roundRect">
            <a:avLst>
              <a:gd name="adj" fmla="val 1259652"/>
            </a:avLst>
          </a:prstGeom>
          <a:solidFill>
            <a:srgbClr val="018CE1"/>
          </a:solidFill>
          <a:ln/>
        </p:spPr>
      </p:sp>
      <p:sp>
        <p:nvSpPr>
          <p:cNvPr id="11" name="Shape 8"/>
          <p:cNvSpPr/>
          <p:nvPr/>
        </p:nvSpPr>
        <p:spPr>
          <a:xfrm>
            <a:off x="991731" y="4245412"/>
            <a:ext cx="575905" cy="57590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171277" y="4352687"/>
            <a:ext cx="216813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2687360" y="4213384"/>
            <a:ext cx="3011210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활용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2687360" y="4743212"/>
            <a:ext cx="5560814" cy="409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청소년 자유 대화 데이터베이스로 fine-tuning 진행</a:t>
            </a:r>
            <a:endParaRPr lang="en-US" sz="2000" dirty="0"/>
          </a:p>
        </p:txBody>
      </p:sp>
      <p:sp>
        <p:nvSpPr>
          <p:cNvPr id="15" name="Shape 12"/>
          <p:cNvSpPr/>
          <p:nvPr/>
        </p:nvSpPr>
        <p:spPr>
          <a:xfrm>
            <a:off x="1537156" y="6225064"/>
            <a:ext cx="895826" cy="30480"/>
          </a:xfrm>
          <a:prstGeom prst="roundRect">
            <a:avLst>
              <a:gd name="adj" fmla="val 1259652"/>
            </a:avLst>
          </a:prstGeom>
          <a:solidFill>
            <a:srgbClr val="DA33BF"/>
          </a:solidFill>
          <a:ln/>
        </p:spPr>
      </p:sp>
      <p:sp>
        <p:nvSpPr>
          <p:cNvPr id="16" name="Shape 13"/>
          <p:cNvSpPr/>
          <p:nvPr/>
        </p:nvSpPr>
        <p:spPr>
          <a:xfrm>
            <a:off x="991731" y="5952411"/>
            <a:ext cx="575905" cy="57590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71277" y="6059686"/>
            <a:ext cx="216813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2687360" y="5920383"/>
            <a:ext cx="3011210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향후 계획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2687360" y="6450211"/>
            <a:ext cx="5560814" cy="819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병원 네트워크 통해 아동-의료진 인터뷰 영상 데이터베이스 구축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49881" y="746284"/>
            <a:ext cx="6385679" cy="798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250"/>
              </a:lnSpc>
              <a:buNone/>
            </a:pPr>
            <a:r>
              <a:rPr lang="en-US" sz="5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멍 정보 분석</a:t>
            </a:r>
            <a:endParaRPr lang="en-US" sz="5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9881" y="2087047"/>
            <a:ext cx="6161723" cy="380821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49881" y="6234470"/>
            <a:ext cx="3192780" cy="399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EMR 폼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949881" y="6796326"/>
            <a:ext cx="6161723" cy="868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클릭과 간단한 수치 입력으로 멍의 위치, 개수, 장경, 모양 특이성 확인</a:t>
            </a:r>
            <a:endParaRPr lang="en-US" sz="21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8678" y="2087047"/>
            <a:ext cx="6161842" cy="38082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18678" y="6234470"/>
            <a:ext cx="3192780" cy="399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부위 분류</a:t>
            </a:r>
            <a:endParaRPr lang="en-US" sz="2500" dirty="0"/>
          </a:p>
        </p:txBody>
      </p:sp>
      <p:sp>
        <p:nvSpPr>
          <p:cNvPr id="8" name="Text 4"/>
          <p:cNvSpPr/>
          <p:nvPr/>
        </p:nvSpPr>
        <p:spPr>
          <a:xfrm>
            <a:off x="7518678" y="6796326"/>
            <a:ext cx="6161842" cy="434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머리, 팔, 다리, 몸통, 엉덩이로 분류하여 정보 입력</a:t>
            </a:r>
            <a:endParaRPr lang="en-US" sz="2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76643" y="1244560"/>
            <a:ext cx="6657737" cy="832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기본 특성 분석</a:t>
            </a:r>
            <a:endParaRPr lang="en-US" sz="5200" dirty="0"/>
          </a:p>
        </p:txBody>
      </p:sp>
      <p:sp>
        <p:nvSpPr>
          <p:cNvPr id="4" name="Shape 1"/>
          <p:cNvSpPr/>
          <p:nvPr/>
        </p:nvSpPr>
        <p:spPr>
          <a:xfrm>
            <a:off x="6476643" y="2501146"/>
            <a:ext cx="7163514" cy="3259931"/>
          </a:xfrm>
          <a:prstGeom prst="roundRect">
            <a:avLst>
              <a:gd name="adj" fmla="val 13020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491883" y="2516386"/>
            <a:ext cx="7133034" cy="8073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774775" y="2693670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연령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45103" y="2693670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 이상의 정수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6491883" y="3323749"/>
            <a:ext cx="7133034" cy="8073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774775" y="3501033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성별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45103" y="3501033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0(남성), 1(여성)</a:t>
            </a:r>
            <a:endParaRPr lang="en-US" sz="2200" dirty="0"/>
          </a:p>
        </p:txBody>
      </p:sp>
      <p:sp>
        <p:nvSpPr>
          <p:cNvPr id="11" name="Shape 8"/>
          <p:cNvSpPr/>
          <p:nvPr/>
        </p:nvSpPr>
        <p:spPr>
          <a:xfrm>
            <a:off x="6491883" y="4131112"/>
            <a:ext cx="7133034" cy="8073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774775" y="4308396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키 분위수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345103" y="4308396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0-1 사이 실수</a:t>
            </a:r>
            <a:endParaRPr lang="en-US" sz="2200" dirty="0"/>
          </a:p>
        </p:txBody>
      </p:sp>
      <p:sp>
        <p:nvSpPr>
          <p:cNvPr id="14" name="Shape 11"/>
          <p:cNvSpPr/>
          <p:nvPr/>
        </p:nvSpPr>
        <p:spPr>
          <a:xfrm>
            <a:off x="6491883" y="4938474"/>
            <a:ext cx="7133034" cy="8073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774775" y="5115758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체중 분위수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345103" y="5115758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0-1 사이 실수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6476643" y="6079331"/>
            <a:ext cx="7163514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EMR 기록 바탕으로 4가지 지표 자동 입력. 성장 곡선 기반 데이터는 표준 성장도표 활용.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8797" y="666869"/>
            <a:ext cx="5706547" cy="713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문진 정보 분석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797" y="1743908"/>
            <a:ext cx="1212652" cy="19402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25184" y="1986439"/>
            <a:ext cx="285321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설문지 구성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425184" y="2488525"/>
            <a:ext cx="5870019" cy="776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EMR에 통합된 간단한 질문으로 구성. 선택형 답변 또는 자유 텍스트 입력.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797" y="3684151"/>
            <a:ext cx="1212652" cy="194024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25184" y="3926681"/>
            <a:ext cx="285321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처리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425184" y="4428768"/>
            <a:ext cx="5870019" cy="776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'예' 답변은 0, '아니오' 답변은 1로 인코딩. 유보는 전체 답변의 평균값 대입.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797" y="5624393"/>
            <a:ext cx="1212652" cy="194024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25184" y="5866924"/>
            <a:ext cx="285321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스피커 활용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425184" y="6369010"/>
            <a:ext cx="5870019" cy="776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면담 내용을 LLM으로 분석하여 의사에게 예상 답변 제공 고려.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90243" y="2189083"/>
            <a:ext cx="6657737" cy="832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X-ray 골절 분석</a:t>
            </a:r>
            <a:endParaRPr lang="en-US" sz="5200" dirty="0"/>
          </a:p>
        </p:txBody>
      </p:sp>
      <p:sp>
        <p:nvSpPr>
          <p:cNvPr id="3" name="Text 1"/>
          <p:cNvSpPr/>
          <p:nvPr/>
        </p:nvSpPr>
        <p:spPr>
          <a:xfrm>
            <a:off x="990243" y="3728561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분석 대상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990243" y="4427577"/>
            <a:ext cx="3755946" cy="1358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다발성 골절, 갈비뼈 골절, 대퇴골 골절, 두개골 골절 등 다양한 골절 유형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5444133" y="3728561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분석 방법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5444133" y="4427577"/>
            <a:ext cx="3755946" cy="1358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EMR에 기록된 X-ray 판독문을 입력으로 사용. Rule-based 알고리즘으로 분석.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898023" y="3728561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처리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9898023" y="4427577"/>
            <a:ext cx="3755946" cy="1358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신체 부위별 골절 여부 자동 감지 및 수치화. 1*9 벡터로 XGBoost에 입력.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813" y="621268"/>
            <a:ext cx="5316617" cy="664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향후 계획 및 전망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90813" y="1624608"/>
            <a:ext cx="7562374" cy="1326713"/>
          </a:xfrm>
          <a:prstGeom prst="roundRect">
            <a:avLst>
              <a:gd name="adj" fmla="val 2554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39535" y="1873329"/>
            <a:ext cx="2658308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확장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039535" y="2341126"/>
            <a:ext cx="7064931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전향적 연구를 통해 실제 임상 데이터 수집 및 모델 훈련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0813" y="3177183"/>
            <a:ext cx="7562374" cy="1326713"/>
          </a:xfrm>
          <a:prstGeom prst="roundRect">
            <a:avLst>
              <a:gd name="adj" fmla="val 2554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9535" y="3425904"/>
            <a:ext cx="2658308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기술 개선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39535" y="3893701"/>
            <a:ext cx="7064931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 스피커, 웹캠 도입으로 실시간 감정 분석 및 데이터 수집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0813" y="4729758"/>
            <a:ext cx="7562374" cy="1326713"/>
          </a:xfrm>
          <a:prstGeom prst="roundRect">
            <a:avLst>
              <a:gd name="adj" fmla="val 2554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9535" y="4978479"/>
            <a:ext cx="2658308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윤리적 고려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039535" y="5446276"/>
            <a:ext cx="7064931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환자 정보 보호를 위한 실시간 분석 및 결과만 저장하는 방식 도입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0813" y="6282333"/>
            <a:ext cx="7562374" cy="1326713"/>
          </a:xfrm>
          <a:prstGeom prst="roundRect">
            <a:avLst>
              <a:gd name="adj" fmla="val 2554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9535" y="6531054"/>
            <a:ext cx="2658308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사회적 영향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39535" y="6998851"/>
            <a:ext cx="7064931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아동학대 조기 발견 및 예방에 기여, 의료진 의사결정 지원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2024-11-02T23:28:53Z</dcterms:created>
  <dcterms:modified xsi:type="dcterms:W3CDTF">2024-11-02T23:28:53Z</dcterms:modified>
</cp:coreProperties>
</file>